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4" r:id="rId1"/>
  </p:sldMasterIdLst>
  <p:notesMasterIdLst>
    <p:notesMasterId r:id="rId17"/>
  </p:notesMasterIdLst>
  <p:sldIdLst>
    <p:sldId id="256" r:id="rId2"/>
    <p:sldId id="257" r:id="rId3"/>
    <p:sldId id="258" r:id="rId4"/>
    <p:sldId id="260" r:id="rId5"/>
    <p:sldId id="261" r:id="rId6"/>
    <p:sldId id="264" r:id="rId7"/>
    <p:sldId id="265" r:id="rId8"/>
    <p:sldId id="259" r:id="rId9"/>
    <p:sldId id="262" r:id="rId10"/>
    <p:sldId id="263" r:id="rId11"/>
    <p:sldId id="270" r:id="rId12"/>
    <p:sldId id="266" r:id="rId13"/>
    <p:sldId id="271" r:id="rId14"/>
    <p:sldId id="268"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73" d="100"/>
          <a:sy n="73" d="100"/>
        </p:scale>
        <p:origin x="-129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874CD-D8CD-4A36-9F9E-9C2678A806ED}" type="datetimeFigureOut">
              <a:rPr lang="en-US" smtClean="0"/>
              <a:pPr/>
              <a:t>11/5/2018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AA44F-AF39-4749-AB2D-4081346FBFA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80AA44F-AF39-4749-AB2D-4081346FBFA3}"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20" name="Footer Placeholder 19"/>
          <p:cNvSpPr>
            <a:spLocks noGrp="1"/>
          </p:cNvSpPr>
          <p:nvPr>
            <p:ph type="ftr" sz="quarter" idx="11"/>
          </p:nvPr>
        </p:nvSpPr>
        <p:spPr/>
        <p:txBody>
          <a:bodyPr/>
          <a:lstStyle>
            <a:extLst/>
          </a:lstStyle>
          <a:p>
            <a:endParaRPr lang="en-GB"/>
          </a:p>
        </p:txBody>
      </p:sp>
      <p:sp>
        <p:nvSpPr>
          <p:cNvPr id="10" name="Slide Number Placeholder 9"/>
          <p:cNvSpPr>
            <a:spLocks noGrp="1"/>
          </p:cNvSpPr>
          <p:nvPr>
            <p:ph type="sldNum" sz="quarter" idx="12"/>
          </p:nvPr>
        </p:nvSpPr>
        <p:spPr/>
        <p:txBody>
          <a:bodyPr/>
          <a:lstStyle>
            <a:extLst/>
          </a:lstStyle>
          <a:p>
            <a:fld id="{CF106627-250F-4B8B-862E-A825AB6C3B8F}" type="slidenum">
              <a:rPr lang="en-GB" smtClean="0"/>
              <a:pPr/>
              <a:t>‹#›</a:t>
            </a:fld>
            <a:endParaRPr lang="en-GB"/>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F106627-250F-4B8B-862E-A825AB6C3B8F}" type="slidenum">
              <a:rPr lang="en-GB" smtClean="0"/>
              <a:pPr/>
              <a:t>‹#›</a:t>
            </a:fld>
            <a:endParaRPr lang="en-GB"/>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F106627-250F-4B8B-862E-A825AB6C3B8F}" type="slidenum">
              <a:rPr lang="en-GB" smtClean="0"/>
              <a:pPr/>
              <a:t>‹#›</a:t>
            </a:fld>
            <a:endParaRPr lang="en-GB"/>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F106627-250F-4B8B-862E-A825AB6C3B8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77B7DDB-D467-4A77-8EE6-229D76DA5A43}" type="datetimeFigureOut">
              <a:rPr lang="en-US" smtClean="0"/>
              <a:pPr/>
              <a:t>11/5/2018</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F106627-250F-4B8B-862E-A825AB6C3B8F}" type="slidenum">
              <a:rPr lang="en-GB" smtClean="0"/>
              <a:pPr/>
              <a:t>‹#›</a:t>
            </a:fld>
            <a:endParaRPr lang="en-GB"/>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77B7DDB-D467-4A77-8EE6-229D76DA5A43}" type="datetimeFigureOut">
              <a:rPr lang="en-US" smtClean="0"/>
              <a:pPr/>
              <a:t>11/5/2018</a:t>
            </a:fld>
            <a:endParaRPr lang="en-GB"/>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GB"/>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F106627-250F-4B8B-862E-A825AB6C3B8F}" type="slidenum">
              <a:rPr lang="en-GB" smtClean="0"/>
              <a:pPr/>
              <a:t>‹#›</a:t>
            </a:fld>
            <a:endParaRPr lang="en-GB"/>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upload.wikimedia.org/wikipedia/commons/c/c3/Hawai'i.jpg"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upload.wikimedia.org/wikipedia/commons/8/8e/Guyot.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upload.wikimedia.org/wikipedia/commons/5/56/Ridge_render.jp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000108"/>
            <a:ext cx="7772400" cy="2643206"/>
          </a:xfrm>
        </p:spPr>
        <p:txBody>
          <a:bodyPr>
            <a:normAutofit/>
          </a:bodyPr>
          <a:lstStyle/>
          <a:p>
            <a:r>
              <a:rPr lang="en-US" sz="4800" dirty="0" smtClean="0">
                <a:latin typeface="Times New Roman" pitchFamily="18" charset="0"/>
                <a:cs typeface="Times New Roman" pitchFamily="18" charset="0"/>
              </a:rPr>
              <a:t>Marine Physics</a:t>
            </a:r>
            <a:endParaRPr lang="en-GB" sz="4800" dirty="0">
              <a:latin typeface="Times New Roman" pitchFamily="18" charset="0"/>
              <a:cs typeface="Times New Roman" pitchFamily="18" charset="0"/>
            </a:endParaRPr>
          </a:p>
        </p:txBody>
      </p:sp>
      <p:sp>
        <p:nvSpPr>
          <p:cNvPr id="3" name="Subtitle 2"/>
          <p:cNvSpPr>
            <a:spLocks noGrp="1"/>
          </p:cNvSpPr>
          <p:nvPr>
            <p:ph type="subTitle" idx="1"/>
          </p:nvPr>
        </p:nvSpPr>
        <p:spPr>
          <a:xfrm>
            <a:off x="1357290" y="4071942"/>
            <a:ext cx="6400800" cy="1571636"/>
          </a:xfrm>
        </p:spPr>
        <p:txBody>
          <a:bodyPr>
            <a:normAutofit/>
          </a:bodyPr>
          <a:lstStyle/>
          <a:p>
            <a:r>
              <a:rPr lang="en-US" sz="4000" dirty="0" smtClean="0">
                <a:solidFill>
                  <a:schemeClr val="tx1"/>
                </a:solidFill>
                <a:latin typeface="Times New Roman" pitchFamily="18" charset="0"/>
                <a:cs typeface="Times New Roman" pitchFamily="18" charset="0"/>
              </a:rPr>
              <a:t>Preparation By Instructed Bushra Majeed </a:t>
            </a:r>
            <a:r>
              <a:rPr lang="en-US" sz="4000" dirty="0" err="1" smtClean="0">
                <a:solidFill>
                  <a:schemeClr val="tx1"/>
                </a:solidFill>
                <a:latin typeface="Times New Roman" pitchFamily="18" charset="0"/>
                <a:cs typeface="Times New Roman" pitchFamily="18" charset="0"/>
              </a:rPr>
              <a:t>Issa</a:t>
            </a:r>
            <a:endParaRPr lang="en-GB"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None/>
            </a:pPr>
            <a:endParaRPr lang="en-US" sz="3600" b="1" dirty="0" smtClean="0">
              <a:solidFill>
                <a:schemeClr val="tx2">
                  <a:lumMod val="50000"/>
                </a:schemeClr>
              </a:solidFill>
              <a:latin typeface="Times New Roman" pitchFamily="18" charset="0"/>
              <a:cs typeface="Times New Roman" pitchFamily="18" charset="0"/>
              <a:sym typeface="Symbol"/>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CA" sz="3600" b="1" dirty="0" smtClean="0">
                <a:solidFill>
                  <a:schemeClr val="tx2">
                    <a:lumMod val="50000"/>
                  </a:schemeClr>
                </a:solidFill>
                <a:latin typeface="Times New Roman" pitchFamily="18" charset="0"/>
                <a:cs typeface="Times New Roman" pitchFamily="18" charset="0"/>
              </a:rPr>
              <a:t>Trench: </a:t>
            </a:r>
            <a:r>
              <a:rPr lang="en-CA" sz="3600" dirty="0" smtClean="0">
                <a:solidFill>
                  <a:schemeClr val="tx2">
                    <a:lumMod val="50000"/>
                  </a:schemeClr>
                </a:solidFill>
                <a:latin typeface="Times New Roman" pitchFamily="18" charset="0"/>
                <a:cs typeface="Times New Roman" pitchFamily="18" charset="0"/>
              </a:rPr>
              <a:t>t</a:t>
            </a:r>
            <a:r>
              <a:rPr lang="en-US" sz="3600" dirty="0" smtClean="0">
                <a:solidFill>
                  <a:schemeClr val="tx2">
                    <a:lumMod val="50000"/>
                  </a:schemeClr>
                </a:solidFill>
                <a:latin typeface="Times New Roman" pitchFamily="18" charset="0"/>
                <a:cs typeface="Times New Roman" pitchFamily="18" charset="0"/>
              </a:rPr>
              <a:t>he oceanic trenches are hemispheric-scale (one hemisphere to another) long but narrow topographic depressions of the sea floor. They are also the deepest parts of the ocean floor.</a:t>
            </a:r>
          </a:p>
          <a:p>
            <a:pPr algn="just">
              <a:buNone/>
            </a:pPr>
            <a:endParaRPr lang="en-US" sz="3600" dirty="0" smtClean="0">
              <a:solidFill>
                <a:schemeClr val="tx2">
                  <a:lumMod val="50000"/>
                </a:schemeClr>
              </a:solidFill>
              <a:latin typeface="Times New Roman" pitchFamily="18" charset="0"/>
              <a:cs typeface="Times New Roman" pitchFamily="18" charset="0"/>
            </a:endParaRPr>
          </a:p>
          <a:p>
            <a:pPr algn="just">
              <a:buNone/>
            </a:pPr>
            <a:endParaRPr lang="en-US" sz="3600" dirty="0" smtClean="0">
              <a:solidFill>
                <a:schemeClr val="tx2">
                  <a:lumMod val="50000"/>
                </a:schemeClr>
              </a:solidFill>
              <a:latin typeface="Times New Roman" pitchFamily="18" charset="0"/>
              <a:cs typeface="Times New Roman" pitchFamily="18" charset="0"/>
            </a:endParaRPr>
          </a:p>
          <a:p>
            <a:pPr algn="just">
              <a:buNone/>
            </a:pPr>
            <a:endParaRPr lang="en-US" sz="3600" dirty="0" smtClean="0">
              <a:solidFill>
                <a:schemeClr val="tx2">
                  <a:lumMod val="50000"/>
                </a:schemeClr>
              </a:solidFill>
              <a:latin typeface="Times New Roman" pitchFamily="18" charset="0"/>
              <a:cs typeface="Times New Roman" pitchFamily="18" charset="0"/>
            </a:endParaRPr>
          </a:p>
          <a:p>
            <a:pPr algn="just">
              <a:buNone/>
            </a:pPr>
            <a:endParaRPr lang="en-US" sz="3600" dirty="0" smtClean="0">
              <a:solidFill>
                <a:schemeClr val="tx2">
                  <a:lumMod val="50000"/>
                </a:schemeClr>
              </a:solidFill>
              <a:latin typeface="Times New Roman" pitchFamily="18" charset="0"/>
              <a:cs typeface="Times New Roman" pitchFamily="18" charset="0"/>
            </a:endParaRPr>
          </a:p>
          <a:p>
            <a:pPr algn="just">
              <a:buNone/>
            </a:pPr>
            <a:endParaRPr lang="en-US" sz="3600" dirty="0" smtClean="0">
              <a:solidFill>
                <a:schemeClr val="tx2">
                  <a:lumMod val="50000"/>
                </a:schemeClr>
              </a:solidFill>
              <a:latin typeface="Times New Roman" pitchFamily="18" charset="0"/>
              <a:cs typeface="Times New Roman" pitchFamily="18" charset="0"/>
            </a:endParaRPr>
          </a:p>
          <a:p>
            <a:pPr>
              <a:buNone/>
            </a:pPr>
            <a:endParaRPr lang="en-GB" sz="3200" dirty="0">
              <a:latin typeface="Times New Roman" pitchFamily="18" charset="0"/>
              <a:cs typeface="Times New Roman" pitchFamily="18" charset="0"/>
            </a:endParaRPr>
          </a:p>
        </p:txBody>
      </p:sp>
      <p:pic>
        <p:nvPicPr>
          <p:cNvPr id="4" name="Picture 11" descr="18_15"/>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lum bright="-30000" contrast="20000"/>
          </a:blip>
          <a:srcRect t="2326"/>
          <a:stretch>
            <a:fillRect/>
          </a:stretch>
        </p:blipFill>
        <p:spPr bwMode="auto">
          <a:xfrm>
            <a:off x="4071933" y="3214687"/>
            <a:ext cx="5009517" cy="364331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0"/>
            <a:ext cx="8715404" cy="6858000"/>
          </a:xfrm>
        </p:spPr>
        <p:txBody>
          <a:bodyPr/>
          <a:lstStyle/>
          <a:p>
            <a:pPr algn="just">
              <a:buNone/>
            </a:pPr>
            <a:r>
              <a:rPr lang="en-US" sz="3600" dirty="0" smtClean="0">
                <a:solidFill>
                  <a:schemeClr val="tx2">
                    <a:lumMod val="50000"/>
                  </a:schemeClr>
                </a:solidFill>
                <a:latin typeface="Times New Roman" pitchFamily="18" charset="0"/>
                <a:cs typeface="Times New Roman" pitchFamily="18" charset="0"/>
              </a:rPr>
              <a:t>     Mariana Trench is the deepest part of the world's oceans, and the deepest location on the surface of the Earth's crust. It has a maximum depth of about 10.911meters, or 11 kilometers.</a:t>
            </a:r>
            <a:endParaRPr lang="en-US" sz="2800" dirty="0" smtClean="0">
              <a:solidFill>
                <a:schemeClr val="tx2">
                  <a:lumMod val="50000"/>
                </a:schemeClr>
              </a:solidFill>
              <a:latin typeface="Times New Roman" pitchFamily="18" charset="0"/>
              <a:cs typeface="Times New Roman" pitchFamily="18" charset="0"/>
            </a:endParaRPr>
          </a:p>
          <a:p>
            <a:pPr algn="just">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GB" sz="3600" b="1" dirty="0" smtClean="0">
              <a:solidFill>
                <a:schemeClr val="tx2">
                  <a:lumMod val="50000"/>
                </a:schemeClr>
              </a:solidFill>
              <a:latin typeface="Times New Roman" pitchFamily="18" charset="0"/>
              <a:cs typeface="Times New Roman" pitchFamily="18" charset="0"/>
            </a:endParaRPr>
          </a:p>
        </p:txBody>
      </p:sp>
      <p:pic>
        <p:nvPicPr>
          <p:cNvPr id="4" name="Picture 5" descr="Marianatrenchmap"/>
          <p:cNvPicPr>
            <a:picLocks noChangeAspect="1" noChangeArrowheads="1"/>
          </p:cNvPicPr>
          <p:nvPr/>
        </p:nvPicPr>
        <p:blipFill>
          <a:blip r:embed="rId2" cstate="print">
            <a:lum bright="-10000" contrast="20000"/>
          </a:blip>
          <a:srcRect/>
          <a:stretch>
            <a:fillRect/>
          </a:stretch>
        </p:blipFill>
        <p:spPr bwMode="auto">
          <a:xfrm>
            <a:off x="6286512" y="2230598"/>
            <a:ext cx="2857488" cy="462740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r>
              <a:rPr lang="en-US" sz="3600" b="1" dirty="0" smtClean="0">
                <a:solidFill>
                  <a:schemeClr val="tx2">
                    <a:lumMod val="50000"/>
                  </a:schemeClr>
                </a:solidFill>
                <a:latin typeface="Times New Roman" pitchFamily="18" charset="0"/>
                <a:cs typeface="Times New Roman" pitchFamily="18" charset="0"/>
                <a:sym typeface="Symbol"/>
              </a:rPr>
              <a:t></a:t>
            </a:r>
            <a:r>
              <a:rPr lang="en-US" sz="3600" b="1" dirty="0" smtClean="0">
                <a:solidFill>
                  <a:schemeClr val="tx2">
                    <a:lumMod val="50000"/>
                  </a:schemeClr>
                </a:solidFill>
                <a:latin typeface="Times New Roman" pitchFamily="18" charset="0"/>
                <a:cs typeface="Times New Roman" pitchFamily="18" charset="0"/>
              </a:rPr>
              <a:t>Oceanic </a:t>
            </a:r>
            <a:r>
              <a:rPr lang="en-CA" sz="3600" b="1" dirty="0" smtClean="0">
                <a:solidFill>
                  <a:schemeClr val="tx2">
                    <a:lumMod val="50000"/>
                  </a:schemeClr>
                </a:solidFill>
                <a:latin typeface="Times New Roman" pitchFamily="18" charset="0"/>
                <a:cs typeface="Times New Roman" pitchFamily="18" charset="0"/>
              </a:rPr>
              <a:t>Island: </a:t>
            </a:r>
            <a:r>
              <a:rPr lang="en-CA" sz="3600" dirty="0" smtClean="0">
                <a:solidFill>
                  <a:schemeClr val="tx2">
                    <a:lumMod val="50000"/>
                  </a:schemeClr>
                </a:solidFill>
                <a:latin typeface="Times New Roman" pitchFamily="18" charset="0"/>
                <a:cs typeface="Times New Roman" pitchFamily="18" charset="0"/>
              </a:rPr>
              <a:t>o</a:t>
            </a:r>
            <a:r>
              <a:rPr lang="en-US" sz="3600" dirty="0" smtClean="0">
                <a:solidFill>
                  <a:schemeClr val="tx2">
                    <a:lumMod val="50000"/>
                  </a:schemeClr>
                </a:solidFill>
                <a:latin typeface="Times New Roman" pitchFamily="18" charset="0"/>
                <a:cs typeface="Times New Roman" pitchFamily="18" charset="0"/>
              </a:rPr>
              <a:t>ne type of oceanic island is found in a volcanic island arc. These islands arise from volcanoes where the </a:t>
            </a:r>
            <a:r>
              <a:rPr lang="en-US" sz="3600" dirty="0" err="1" smtClean="0">
                <a:solidFill>
                  <a:schemeClr val="tx2">
                    <a:lumMod val="50000"/>
                  </a:schemeClr>
                </a:solidFill>
                <a:latin typeface="Times New Roman" pitchFamily="18" charset="0"/>
                <a:cs typeface="Times New Roman" pitchFamily="18" charset="0"/>
              </a:rPr>
              <a:t>subduction</a:t>
            </a:r>
            <a:r>
              <a:rPr lang="en-US" sz="3600" dirty="0" smtClean="0">
                <a:solidFill>
                  <a:schemeClr val="tx2">
                    <a:lumMod val="50000"/>
                  </a:schemeClr>
                </a:solidFill>
                <a:latin typeface="Times New Roman" pitchFamily="18" charset="0"/>
                <a:cs typeface="Times New Roman" pitchFamily="18" charset="0"/>
              </a:rPr>
              <a:t> of one plate under another is occurring.</a:t>
            </a:r>
          </a:p>
          <a:p>
            <a:pPr>
              <a:buNone/>
            </a:pPr>
            <a:endParaRPr lang="en-GB" sz="3200" dirty="0">
              <a:latin typeface="Times New Roman" pitchFamily="18" charset="0"/>
              <a:cs typeface="Times New Roman" pitchFamily="18" charset="0"/>
            </a:endParaRPr>
          </a:p>
        </p:txBody>
      </p:sp>
      <p:pic>
        <p:nvPicPr>
          <p:cNvPr id="4" name="Picture 5" descr="File:Hawai'i.jpg">
            <a:hlinkClick r:id="rId2"/>
          </p:cNvPr>
          <p:cNvPicPr>
            <a:picLocks noChangeAspect="1" noChangeArrowheads="1"/>
          </p:cNvPicPr>
          <p:nvPr/>
        </p:nvPicPr>
        <p:blipFill>
          <a:blip r:embed="rId3" cstate="print">
            <a:lum bright="10000" contrast="20000"/>
          </a:blip>
          <a:srcRect/>
          <a:stretch>
            <a:fillRect/>
          </a:stretch>
        </p:blipFill>
        <p:spPr bwMode="auto">
          <a:xfrm>
            <a:off x="5732953" y="3071810"/>
            <a:ext cx="3411047" cy="3429000"/>
          </a:xfrm>
          <a:prstGeom prst="rect">
            <a:avLst/>
          </a:prstGeom>
          <a:noFill/>
        </p:spPr>
      </p:pic>
      <p:pic>
        <p:nvPicPr>
          <p:cNvPr id="5" name="Picture 2"/>
          <p:cNvPicPr>
            <a:picLocks noChangeAspect="1" noChangeArrowheads="1"/>
          </p:cNvPicPr>
          <p:nvPr/>
        </p:nvPicPr>
        <p:blipFill>
          <a:blip r:embed="rId4" cstate="print">
            <a:clrChange>
              <a:clrFrom>
                <a:srgbClr val="FFFFFF"/>
              </a:clrFrom>
              <a:clrTo>
                <a:srgbClr val="FFFFFF">
                  <a:alpha val="0"/>
                </a:srgbClr>
              </a:clrTo>
            </a:clrChange>
            <a:lum bright="-10000" contrast="30000"/>
          </a:blip>
          <a:srcRect l="5085" r="3390" b="5560"/>
          <a:stretch>
            <a:fillRect/>
          </a:stretch>
        </p:blipFill>
        <p:spPr bwMode="auto">
          <a:xfrm>
            <a:off x="1285852" y="3643314"/>
            <a:ext cx="4150490" cy="2790051"/>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Grp="1"/>
          </p:cNvPicPr>
          <p:nvPr>
            <p:ph idx="1"/>
          </p:nvPr>
        </p:nvPicPr>
        <p:blipFill>
          <a:blip r:embed="rId2" cstate="print">
            <a:clrChange>
              <a:clrFrom>
                <a:srgbClr val="FFFFFF"/>
              </a:clrFrom>
              <a:clrTo>
                <a:srgbClr val="FFFFFF">
                  <a:alpha val="0"/>
                </a:srgbClr>
              </a:clrTo>
            </a:clrChange>
            <a:lum bright="-10000" contrast="40000"/>
          </a:blip>
          <a:srcRect b="7514"/>
          <a:stretch>
            <a:fillRect/>
          </a:stretch>
        </p:blipFill>
        <p:spPr bwMode="auto">
          <a:xfrm>
            <a:off x="2285984" y="285728"/>
            <a:ext cx="5572164" cy="3071834"/>
          </a:xfrm>
          <a:prstGeom prst="rect">
            <a:avLst/>
          </a:prstGeom>
          <a:noFill/>
          <a:ln w="9525">
            <a:noFill/>
            <a:miter lim="800000"/>
            <a:headEnd/>
            <a:tailEnd/>
          </a:ln>
        </p:spPr>
      </p:pic>
      <p:pic>
        <p:nvPicPr>
          <p:cNvPr id="5" name="صورة 3"/>
          <p:cNvPicPr/>
          <p:nvPr/>
        </p:nvPicPr>
        <p:blipFill>
          <a:blip r:embed="rId3" cstate="print">
            <a:clrChange>
              <a:clrFrom>
                <a:srgbClr val="FFFFFF"/>
              </a:clrFrom>
              <a:clrTo>
                <a:srgbClr val="FFFFFF">
                  <a:alpha val="0"/>
                </a:srgbClr>
              </a:clrTo>
            </a:clrChange>
            <a:lum contrast="30000"/>
          </a:blip>
          <a:srcRect b="7345"/>
          <a:stretch>
            <a:fillRect/>
          </a:stretch>
        </p:blipFill>
        <p:spPr bwMode="auto">
          <a:xfrm>
            <a:off x="1857356" y="3500437"/>
            <a:ext cx="6215106" cy="33575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b="1" dirty="0" smtClean="0">
                <a:solidFill>
                  <a:schemeClr val="tx2">
                    <a:lumMod val="50000"/>
                  </a:schemeClr>
                </a:solidFill>
                <a:latin typeface="Times New Roman" pitchFamily="18" charset="0"/>
                <a:cs typeface="Times New Roman" pitchFamily="18" charset="0"/>
                <a:sym typeface="Symbol"/>
              </a:rPr>
              <a:t></a:t>
            </a:r>
            <a:r>
              <a:rPr lang="en-US" sz="3600" b="1" dirty="0" smtClean="0">
                <a:solidFill>
                  <a:schemeClr val="tx2">
                    <a:lumMod val="50000"/>
                  </a:schemeClr>
                </a:solidFill>
                <a:latin typeface="Times New Roman" pitchFamily="18" charset="0"/>
                <a:cs typeface="Times New Roman" pitchFamily="18" charset="0"/>
              </a:rPr>
              <a:t>Hydrothermal Vents: </a:t>
            </a:r>
            <a:r>
              <a:rPr lang="en-US" sz="3600" dirty="0" smtClean="0">
                <a:solidFill>
                  <a:schemeClr val="tx2">
                    <a:lumMod val="50000"/>
                  </a:schemeClr>
                </a:solidFill>
                <a:latin typeface="Times New Roman" pitchFamily="18" charset="0"/>
                <a:cs typeface="Times New Roman" pitchFamily="18" charset="0"/>
              </a:rPr>
              <a:t>hot springs which occur in the central rift valley, appearance depends on temperature of water;</a:t>
            </a:r>
          </a:p>
          <a:p>
            <a:pPr lvl="1" algn="just">
              <a:buNone/>
            </a:pPr>
            <a:r>
              <a:rPr lang="en-US" sz="2800" dirty="0" smtClean="0">
                <a:solidFill>
                  <a:schemeClr val="tx2">
                    <a:lumMod val="50000"/>
                  </a:schemeClr>
                </a:solidFill>
                <a:latin typeface="Times New Roman" pitchFamily="18" charset="0"/>
                <a:cs typeface="Times New Roman" pitchFamily="18" charset="0"/>
              </a:rPr>
              <a:t>-Warm-water vents are below 30</a:t>
            </a:r>
            <a:r>
              <a:rPr lang="en-US" sz="2800" baseline="30000" dirty="0" smtClean="0">
                <a:solidFill>
                  <a:schemeClr val="tx2">
                    <a:lumMod val="50000"/>
                  </a:schemeClr>
                </a:solidFill>
                <a:latin typeface="Times New Roman" pitchFamily="18" charset="0"/>
                <a:cs typeface="Times New Roman" pitchFamily="18" charset="0"/>
              </a:rPr>
              <a:t>o</a:t>
            </a:r>
            <a:r>
              <a:rPr lang="en-US" sz="2800" dirty="0" smtClean="0">
                <a:solidFill>
                  <a:schemeClr val="tx2">
                    <a:lumMod val="50000"/>
                  </a:schemeClr>
                </a:solidFill>
                <a:latin typeface="Times New Roman" pitchFamily="18" charset="0"/>
                <a:cs typeface="Times New Roman" pitchFamily="18" charset="0"/>
              </a:rPr>
              <a:t>C and are clear in color.</a:t>
            </a:r>
          </a:p>
          <a:p>
            <a:pPr lvl="1" algn="just">
              <a:buNone/>
            </a:pPr>
            <a:r>
              <a:rPr lang="en-US" sz="2800" dirty="0" smtClean="0">
                <a:solidFill>
                  <a:schemeClr val="tx2">
                    <a:lumMod val="50000"/>
                  </a:schemeClr>
                </a:solidFill>
                <a:latin typeface="Times New Roman" pitchFamily="18" charset="0"/>
                <a:cs typeface="Times New Roman" pitchFamily="18" charset="0"/>
              </a:rPr>
              <a:t>-White smokers are between 30</a:t>
            </a:r>
            <a:r>
              <a:rPr lang="en-US" sz="2800" baseline="30000" dirty="0" smtClean="0">
                <a:solidFill>
                  <a:schemeClr val="tx2">
                    <a:lumMod val="50000"/>
                  </a:schemeClr>
                </a:solidFill>
                <a:latin typeface="Times New Roman" pitchFamily="18" charset="0"/>
                <a:cs typeface="Times New Roman" pitchFamily="18" charset="0"/>
              </a:rPr>
              <a:t>o</a:t>
            </a:r>
            <a:r>
              <a:rPr lang="en-US" sz="2800" dirty="0" smtClean="0">
                <a:solidFill>
                  <a:schemeClr val="tx2">
                    <a:lumMod val="50000"/>
                  </a:schemeClr>
                </a:solidFill>
                <a:latin typeface="Times New Roman" pitchFamily="18" charset="0"/>
                <a:cs typeface="Times New Roman" pitchFamily="18" charset="0"/>
              </a:rPr>
              <a:t>C and 350</a:t>
            </a:r>
            <a:r>
              <a:rPr lang="en-US" sz="2800" baseline="30000" dirty="0" smtClean="0">
                <a:solidFill>
                  <a:schemeClr val="tx2">
                    <a:lumMod val="50000"/>
                  </a:schemeClr>
                </a:solidFill>
                <a:latin typeface="Times New Roman" pitchFamily="18" charset="0"/>
                <a:cs typeface="Times New Roman" pitchFamily="18" charset="0"/>
              </a:rPr>
              <a:t>o</a:t>
            </a:r>
            <a:r>
              <a:rPr lang="en-US" sz="2800" dirty="0" smtClean="0">
                <a:solidFill>
                  <a:schemeClr val="tx2">
                    <a:lumMod val="50000"/>
                  </a:schemeClr>
                </a:solidFill>
                <a:latin typeface="Times New Roman" pitchFamily="18" charset="0"/>
                <a:cs typeface="Times New Roman" pitchFamily="18" charset="0"/>
              </a:rPr>
              <a:t>C and are white in color. </a:t>
            </a:r>
          </a:p>
          <a:p>
            <a:pPr lvl="1" algn="just">
              <a:buNone/>
            </a:pPr>
            <a:r>
              <a:rPr lang="en-US" sz="2800" dirty="0" smtClean="0">
                <a:solidFill>
                  <a:schemeClr val="tx2">
                    <a:lumMod val="50000"/>
                  </a:schemeClr>
                </a:solidFill>
                <a:latin typeface="Times New Roman" pitchFamily="18" charset="0"/>
                <a:cs typeface="Times New Roman" pitchFamily="18" charset="0"/>
              </a:rPr>
              <a:t>-Black smokers are above 350</a:t>
            </a:r>
            <a:r>
              <a:rPr lang="en-US" sz="2800" baseline="30000" dirty="0" smtClean="0">
                <a:solidFill>
                  <a:schemeClr val="tx2">
                    <a:lumMod val="50000"/>
                  </a:schemeClr>
                </a:solidFill>
                <a:latin typeface="Times New Roman" pitchFamily="18" charset="0"/>
                <a:cs typeface="Times New Roman" pitchFamily="18" charset="0"/>
              </a:rPr>
              <a:t>o</a:t>
            </a:r>
            <a:r>
              <a:rPr lang="en-US" sz="2800" dirty="0" smtClean="0">
                <a:solidFill>
                  <a:schemeClr val="tx2">
                    <a:lumMod val="50000"/>
                  </a:schemeClr>
                </a:solidFill>
                <a:latin typeface="Times New Roman" pitchFamily="18" charset="0"/>
                <a:cs typeface="Times New Roman" pitchFamily="18" charset="0"/>
              </a:rPr>
              <a:t>C and are black in color. </a:t>
            </a:r>
          </a:p>
          <a:p>
            <a:pPr>
              <a:buNone/>
            </a:pPr>
            <a:endParaRPr lang="en-GB" sz="3200" dirty="0">
              <a:latin typeface="Times New Roman" pitchFamily="18" charset="0"/>
              <a:cs typeface="Times New Roman" pitchFamily="18" charset="0"/>
            </a:endParaRPr>
          </a:p>
        </p:txBody>
      </p:sp>
      <p:pic>
        <p:nvPicPr>
          <p:cNvPr id="4" name="Picture 4" descr="FG04_17a"/>
          <p:cNvPicPr>
            <a:picLocks noChangeAspect="1" noChangeArrowheads="1"/>
          </p:cNvPicPr>
          <p:nvPr/>
        </p:nvPicPr>
        <p:blipFill>
          <a:blip r:embed="rId2" cstate="print">
            <a:clrChange>
              <a:clrFrom>
                <a:srgbClr val="FFFFFF"/>
              </a:clrFrom>
              <a:clrTo>
                <a:srgbClr val="FFFFFF">
                  <a:alpha val="0"/>
                </a:srgbClr>
              </a:clrTo>
            </a:clrChange>
          </a:blip>
          <a:srcRect b="4753"/>
          <a:stretch>
            <a:fillRect/>
          </a:stretch>
        </p:blipFill>
        <p:spPr bwMode="auto">
          <a:xfrm>
            <a:off x="0" y="3643314"/>
            <a:ext cx="9144000" cy="321468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pPr>
              <a:buNone/>
            </a:pPr>
            <a:r>
              <a:rPr lang="en-US" sz="3600" b="1" dirty="0" smtClean="0">
                <a:solidFill>
                  <a:schemeClr val="tx2">
                    <a:lumMod val="50000"/>
                  </a:schemeClr>
                </a:solidFill>
                <a:latin typeface="Times New Roman" pitchFamily="18" charset="0"/>
                <a:cs typeface="Times New Roman" pitchFamily="18" charset="0"/>
                <a:sym typeface="Symbol"/>
              </a:rPr>
              <a:t> </a:t>
            </a:r>
            <a:r>
              <a:rPr lang="en-US" sz="3600" b="1" dirty="0" smtClean="0">
                <a:solidFill>
                  <a:schemeClr val="tx2">
                    <a:lumMod val="50000"/>
                  </a:schemeClr>
                </a:solidFill>
                <a:latin typeface="Times New Roman" pitchFamily="18" charset="0"/>
                <a:cs typeface="Times New Roman" pitchFamily="18" charset="0"/>
              </a:rPr>
              <a:t>Submarine canyons :</a:t>
            </a:r>
            <a:r>
              <a:rPr lang="en-US" sz="3600" dirty="0" smtClean="0">
                <a:solidFill>
                  <a:schemeClr val="tx2">
                    <a:lumMod val="50000"/>
                  </a:schemeClr>
                </a:solidFill>
                <a:latin typeface="Times New Roman" pitchFamily="18" charset="0"/>
                <a:cs typeface="Times New Roman" pitchFamily="18" charset="0"/>
              </a:rPr>
              <a:t> V-shaped valleys that run across continental shelves and down continental slopes.</a:t>
            </a:r>
          </a:p>
          <a:p>
            <a:pPr>
              <a:buFont typeface="Symbol"/>
              <a:buChar char="*"/>
            </a:pPr>
            <a:endParaRPr lang="en-US" sz="3600" dirty="0" smtClean="0">
              <a:solidFill>
                <a:schemeClr val="tx2">
                  <a:lumMod val="50000"/>
                </a:schemeClr>
              </a:solidFill>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pic>
        <p:nvPicPr>
          <p:cNvPr id="4" name="Picture 3"/>
          <p:cNvPicPr>
            <a:picLocks noChangeAspect="1" noChangeArrowheads="1"/>
          </p:cNvPicPr>
          <p:nvPr/>
        </p:nvPicPr>
        <p:blipFill>
          <a:blip r:embed="rId2" cstate="print">
            <a:lum contrast="20000"/>
          </a:blip>
          <a:srcRect/>
          <a:stretch>
            <a:fillRect/>
          </a:stretch>
        </p:blipFill>
        <p:spPr bwMode="auto">
          <a:xfrm>
            <a:off x="2115675" y="2786034"/>
            <a:ext cx="7028325" cy="407196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endParaRPr lang="en-US" sz="2800" b="1" dirty="0" smtClean="0">
              <a:latin typeface="Times New Roman" pitchFamily="18" charset="0"/>
              <a:cs typeface="Times New Roman" pitchFamily="18" charset="0"/>
            </a:endParaRPr>
          </a:p>
          <a:p>
            <a:pPr>
              <a:buNone/>
            </a:pPr>
            <a:endParaRPr lang="en-US" sz="3200" b="1" dirty="0" smtClean="0">
              <a:latin typeface="Times New Roman" pitchFamily="18" charset="0"/>
              <a:cs typeface="Times New Roman" pitchFamily="18" charset="0"/>
            </a:endParaRPr>
          </a:p>
          <a:p>
            <a:pPr>
              <a:buNone/>
            </a:pPr>
            <a:r>
              <a:rPr lang="en-US" sz="4000" b="1" dirty="0" smtClean="0">
                <a:solidFill>
                  <a:schemeClr val="tx2">
                    <a:lumMod val="50000"/>
                  </a:schemeClr>
                </a:solidFill>
                <a:latin typeface="Times New Roman" pitchFamily="18" charset="0"/>
                <a:cs typeface="Times New Roman" pitchFamily="18" charset="0"/>
              </a:rPr>
              <a:t>What is meaning of Marine Physics?</a:t>
            </a:r>
          </a:p>
          <a:p>
            <a:pPr>
              <a:buNone/>
            </a:pPr>
            <a:endParaRPr lang="en-US" sz="3200" b="1" dirty="0" smtClean="0">
              <a:latin typeface="Times New Roman" pitchFamily="18" charset="0"/>
              <a:cs typeface="Times New Roman" pitchFamily="18" charset="0"/>
            </a:endParaRPr>
          </a:p>
          <a:p>
            <a:pPr algn="just">
              <a:buNone/>
            </a:pPr>
            <a:r>
              <a:rPr lang="en-US" sz="3200" b="1" dirty="0" smtClean="0">
                <a:solidFill>
                  <a:schemeClr val="tx2">
                    <a:lumMod val="50000"/>
                  </a:schemeClr>
                </a:solidFill>
                <a:latin typeface="Times New Roman" pitchFamily="18" charset="0"/>
                <a:cs typeface="Times New Roman" pitchFamily="18" charset="0"/>
                <a:sym typeface="Symbol"/>
              </a:rPr>
              <a:t> </a:t>
            </a:r>
            <a:r>
              <a:rPr lang="en-US" sz="3200" b="1" dirty="0" smtClean="0">
                <a:solidFill>
                  <a:schemeClr val="tx2">
                    <a:lumMod val="50000"/>
                  </a:schemeClr>
                </a:solidFill>
                <a:latin typeface="Times New Roman" pitchFamily="18" charset="0"/>
                <a:cs typeface="Times New Roman" pitchFamily="18" charset="0"/>
              </a:rPr>
              <a:t>Marine Physics </a:t>
            </a:r>
            <a:r>
              <a:rPr lang="en-GB" sz="3200" b="1" dirty="0" smtClean="0">
                <a:solidFill>
                  <a:schemeClr val="tx2">
                    <a:lumMod val="50000"/>
                  </a:schemeClr>
                </a:solidFill>
                <a:latin typeface="Times New Roman" pitchFamily="18" charset="0"/>
                <a:cs typeface="Times New Roman" pitchFamily="18" charset="0"/>
              </a:rPr>
              <a:t>is one of several sub-domains in  oceanography</a:t>
            </a:r>
            <a:r>
              <a:rPr lang="en-GB" b="1" dirty="0" smtClean="0">
                <a:solidFill>
                  <a:schemeClr val="tx2">
                    <a:lumMod val="50000"/>
                  </a:schemeClr>
                </a:solidFill>
                <a:latin typeface="Times New Roman" pitchFamily="18" charset="0"/>
                <a:cs typeface="Times New Roman" pitchFamily="18" charset="0"/>
              </a:rPr>
              <a:t> </a:t>
            </a:r>
            <a:r>
              <a:rPr lang="en-GB" sz="3200" b="1" dirty="0" smtClean="0">
                <a:solidFill>
                  <a:schemeClr val="tx2">
                    <a:lumMod val="50000"/>
                  </a:schemeClr>
                </a:solidFill>
                <a:latin typeface="Times New Roman" pitchFamily="18" charset="0"/>
                <a:cs typeface="Times New Roman" pitchFamily="18" charset="0"/>
              </a:rPr>
              <a:t>and it is the study of physical conditions and physical processes within the ocean, especially the motions and physical properties of ocean waters.</a:t>
            </a:r>
          </a:p>
          <a:p>
            <a:pPr algn="just">
              <a:buNone/>
            </a:pPr>
            <a:endParaRPr lang="en-GB" sz="2800" b="1" dirty="0" smtClean="0">
              <a:solidFill>
                <a:schemeClr val="tx2">
                  <a:lumMod val="50000"/>
                </a:schemeClr>
              </a:solidFill>
              <a:latin typeface="Times New Roman" pitchFamily="18" charset="0"/>
              <a:cs typeface="Times New Roman" pitchFamily="18" charset="0"/>
            </a:endParaRPr>
          </a:p>
          <a:p>
            <a:pPr algn="just">
              <a:buNone/>
            </a:pPr>
            <a:endParaRPr lang="en-US" sz="2800" b="1" dirty="0" smtClean="0">
              <a:solidFill>
                <a:schemeClr val="tx2">
                  <a:lumMod val="50000"/>
                </a:schemeClr>
              </a:solidFill>
              <a:latin typeface="Times New Roman" pitchFamily="18" charset="0"/>
              <a:cs typeface="Times New Roman" pitchFamily="18" charset="0"/>
            </a:endParaRPr>
          </a:p>
          <a:p>
            <a:pPr>
              <a:buNone/>
            </a:pPr>
            <a:endParaRPr lang="en-US" sz="2800" b="1" dirty="0" smtClean="0">
              <a:latin typeface="Times New Roman" pitchFamily="18" charset="0"/>
              <a:cs typeface="Times New Roman" pitchFamily="18" charset="0"/>
            </a:endParaRPr>
          </a:p>
          <a:p>
            <a:pPr>
              <a:buNone/>
            </a:pPr>
            <a:endParaRPr lang="en-GB" sz="2800" b="1"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solidFill>
                  <a:schemeClr val="tx2">
                    <a:lumMod val="50000"/>
                  </a:schemeClr>
                </a:solidFill>
                <a:latin typeface="Times New Roman" pitchFamily="18" charset="0"/>
                <a:cs typeface="Times New Roman" pitchFamily="18" charset="0"/>
              </a:rPr>
              <a:t>Features of the Ocean Floor</a:t>
            </a:r>
          </a:p>
          <a:p>
            <a:pPr>
              <a:buNone/>
            </a:pPr>
            <a:endParaRPr lang="en-US" sz="4000" dirty="0" smtClean="0">
              <a:solidFill>
                <a:schemeClr val="tx2">
                  <a:lumMod val="50000"/>
                </a:schemeClr>
              </a:solidFill>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clrChange>
              <a:clrFrom>
                <a:srgbClr val="FFFFFF"/>
              </a:clrFrom>
              <a:clrTo>
                <a:srgbClr val="FFFFFF">
                  <a:alpha val="0"/>
                </a:srgbClr>
              </a:clrTo>
            </a:clrChange>
            <a:lum contrast="20000"/>
          </a:blip>
          <a:srcRect b="1430"/>
          <a:stretch>
            <a:fillRect/>
          </a:stretch>
        </p:blipFill>
        <p:spPr bwMode="auto">
          <a:xfrm>
            <a:off x="0" y="428604"/>
            <a:ext cx="9163050" cy="6429396"/>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sz="3600" b="1" dirty="0" smtClean="0">
              <a:solidFill>
                <a:schemeClr val="tx2">
                  <a:lumMod val="50000"/>
                </a:schemeClr>
              </a:solidFill>
              <a:latin typeface="Times New Roman" pitchFamily="18" charset="0"/>
              <a:cs typeface="Times New Roman" pitchFamily="18" charset="0"/>
              <a:sym typeface="Symbol"/>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US" sz="3600" dirty="0" smtClean="0">
                <a:solidFill>
                  <a:schemeClr val="tx2">
                    <a:lumMod val="50000"/>
                  </a:schemeClr>
                </a:solidFill>
                <a:latin typeface="Times New Roman" pitchFamily="18" charset="0"/>
                <a:cs typeface="Times New Roman" pitchFamily="18" charset="0"/>
                <a:sym typeface="Symbol"/>
              </a:rPr>
              <a:t> </a:t>
            </a:r>
            <a:r>
              <a:rPr lang="en-US" sz="3600" b="1" dirty="0" smtClean="0">
                <a:solidFill>
                  <a:schemeClr val="tx2">
                    <a:lumMod val="50000"/>
                  </a:schemeClr>
                </a:solidFill>
                <a:latin typeface="Times New Roman" pitchFamily="18" charset="0"/>
                <a:cs typeface="Times New Roman" pitchFamily="18" charset="0"/>
              </a:rPr>
              <a:t>Continental shelf </a:t>
            </a:r>
            <a:r>
              <a:rPr lang="en-US" sz="3600" dirty="0" smtClean="0">
                <a:solidFill>
                  <a:schemeClr val="tx2">
                    <a:lumMod val="50000"/>
                  </a:schemeClr>
                </a:solidFill>
                <a:latin typeface="Times New Roman" pitchFamily="18" charset="0"/>
                <a:cs typeface="Times New Roman" pitchFamily="18" charset="0"/>
              </a:rPr>
              <a:t>:is the extended perimeter of each continent and associated coastal plain, and was part of the continent during the glacial periods, but is undersea during interglacial periods.</a:t>
            </a:r>
          </a:p>
          <a:p>
            <a:pPr>
              <a:buNone/>
            </a:pPr>
            <a:endParaRPr lang="en-US" sz="3600" b="1" dirty="0" smtClean="0">
              <a:solidFill>
                <a:schemeClr val="tx2">
                  <a:lumMod val="50000"/>
                </a:schemeClr>
              </a:solidFill>
              <a:latin typeface="Times New Roman" pitchFamily="18" charset="0"/>
              <a:cs typeface="Times New Roman" pitchFamily="18" charset="0"/>
              <a:sym typeface="Symbol"/>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US" sz="3600" b="1" dirty="0" smtClean="0">
                <a:solidFill>
                  <a:schemeClr val="tx2">
                    <a:lumMod val="50000"/>
                  </a:schemeClr>
                </a:solidFill>
                <a:latin typeface="Times New Roman" pitchFamily="18" charset="0"/>
                <a:cs typeface="Times New Roman" pitchFamily="18" charset="0"/>
              </a:rPr>
              <a:t>Continental slope:</a:t>
            </a:r>
            <a:r>
              <a:rPr lang="en-CA" sz="3600" dirty="0" smtClean="0">
                <a:solidFill>
                  <a:schemeClr val="tx2">
                    <a:lumMod val="50000"/>
                  </a:schemeClr>
                </a:solidFill>
                <a:latin typeface="Times New Roman" pitchFamily="18" charset="0"/>
                <a:cs typeface="Times New Roman" pitchFamily="18" charset="0"/>
              </a:rPr>
              <a:t>the descending slope which connects the sea floor to the </a:t>
            </a:r>
            <a:r>
              <a:rPr lang="en-US" sz="3600" dirty="0" smtClean="0">
                <a:solidFill>
                  <a:schemeClr val="tx2">
                    <a:lumMod val="50000"/>
                  </a:schemeClr>
                </a:solidFill>
                <a:latin typeface="Times New Roman" pitchFamily="18" charset="0"/>
                <a:cs typeface="Times New Roman" pitchFamily="18" charset="0"/>
              </a:rPr>
              <a:t>Continental shelf. This is still considered to be part of the Continent. </a:t>
            </a:r>
          </a:p>
          <a:p>
            <a:pPr>
              <a:buNone/>
            </a:pPr>
            <a:endParaRPr lang="en-US" sz="3600" dirty="0" smtClean="0">
              <a:solidFill>
                <a:schemeClr val="tx2">
                  <a:lumMod val="50000"/>
                </a:schemeClr>
              </a:solidFill>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US" sz="3600" b="1" dirty="0" smtClean="0">
                <a:solidFill>
                  <a:schemeClr val="tx2">
                    <a:lumMod val="50000"/>
                  </a:schemeClr>
                </a:solidFill>
                <a:latin typeface="Times New Roman" pitchFamily="18" charset="0"/>
                <a:cs typeface="Times New Roman" pitchFamily="18" charset="0"/>
              </a:rPr>
              <a:t>Continental rise: </a:t>
            </a:r>
            <a:r>
              <a:rPr lang="en-US" sz="3600" dirty="0" smtClean="0">
                <a:solidFill>
                  <a:schemeClr val="tx2">
                    <a:lumMod val="50000"/>
                  </a:schemeClr>
                </a:solidFill>
                <a:latin typeface="Times New Roman" pitchFamily="18" charset="0"/>
                <a:cs typeface="Times New Roman" pitchFamily="18" charset="0"/>
              </a:rPr>
              <a:t>a gentle slope with a generally smooth surface, built up by the shedding of sediments from the continental block, and located between the continental slope and the abyssal plain.</a:t>
            </a:r>
          </a:p>
          <a:p>
            <a:pPr algn="just">
              <a:buNone/>
            </a:pPr>
            <a:r>
              <a:rPr lang="en-US" sz="3600" dirty="0" smtClean="0">
                <a:solidFill>
                  <a:schemeClr val="tx2">
                    <a:lumMod val="50000"/>
                  </a:schemeClr>
                </a:solidFill>
                <a:latin typeface="Times New Roman" pitchFamily="18" charset="0"/>
                <a:cs typeface="Times New Roman" pitchFamily="18" charset="0"/>
              </a:rPr>
              <a:t> </a:t>
            </a:r>
            <a:r>
              <a:rPr lang="en-US" sz="3600" b="1" dirty="0" smtClean="0">
                <a:solidFill>
                  <a:schemeClr val="tx2">
                    <a:lumMod val="50000"/>
                  </a:schemeClr>
                </a:solidFill>
                <a:latin typeface="Times New Roman" pitchFamily="18" charset="0"/>
                <a:cs typeface="Times New Roman" pitchFamily="18" charset="0"/>
                <a:sym typeface="Symbol"/>
              </a:rPr>
              <a:t></a:t>
            </a:r>
            <a:r>
              <a:rPr lang="en-CA" sz="3600" b="1" dirty="0" err="1" smtClean="0">
                <a:solidFill>
                  <a:schemeClr val="tx2">
                    <a:lumMod val="50000"/>
                  </a:schemeClr>
                </a:solidFill>
                <a:latin typeface="Times New Roman" pitchFamily="18" charset="0"/>
                <a:cs typeface="Times New Roman" pitchFamily="18" charset="0"/>
              </a:rPr>
              <a:t>Guyot</a:t>
            </a:r>
            <a:r>
              <a:rPr lang="en-CA" sz="3600" b="1" dirty="0" smtClean="0">
                <a:solidFill>
                  <a:schemeClr val="tx2">
                    <a:lumMod val="50000"/>
                  </a:schemeClr>
                </a:solidFill>
                <a:latin typeface="Times New Roman" pitchFamily="18" charset="0"/>
                <a:cs typeface="Times New Roman" pitchFamily="18" charset="0"/>
              </a:rPr>
              <a:t>:</a:t>
            </a:r>
            <a:r>
              <a:rPr lang="en-CA" sz="3600" dirty="0" smtClean="0">
                <a:solidFill>
                  <a:schemeClr val="tx2">
                    <a:lumMod val="50000"/>
                  </a:schemeClr>
                </a:solidFill>
                <a:latin typeface="Times New Roman" pitchFamily="18" charset="0"/>
                <a:cs typeface="Times New Roman" pitchFamily="18" charset="0"/>
              </a:rPr>
              <a:t> a</a:t>
            </a:r>
            <a:r>
              <a:rPr lang="en-US" sz="3600" dirty="0" smtClean="0">
                <a:solidFill>
                  <a:schemeClr val="tx2">
                    <a:lumMod val="50000"/>
                  </a:schemeClr>
                </a:solidFill>
                <a:latin typeface="Times New Roman" pitchFamily="18" charset="0"/>
                <a:cs typeface="Times New Roman" pitchFamily="18" charset="0"/>
              </a:rPr>
              <a:t> </a:t>
            </a:r>
            <a:r>
              <a:rPr lang="en-US" sz="3600" dirty="0" err="1" smtClean="0">
                <a:solidFill>
                  <a:schemeClr val="tx2">
                    <a:lumMod val="50000"/>
                  </a:schemeClr>
                </a:solidFill>
                <a:latin typeface="Times New Roman" pitchFamily="18" charset="0"/>
                <a:cs typeface="Times New Roman" pitchFamily="18" charset="0"/>
              </a:rPr>
              <a:t>guyot</a:t>
            </a:r>
            <a:r>
              <a:rPr lang="en-US" sz="3600" dirty="0" smtClean="0">
                <a:solidFill>
                  <a:schemeClr val="tx2">
                    <a:lumMod val="50000"/>
                  </a:schemeClr>
                </a:solidFill>
                <a:latin typeface="Times New Roman" pitchFamily="18" charset="0"/>
                <a:cs typeface="Times New Roman" pitchFamily="18" charset="0"/>
              </a:rPr>
              <a:t> also known as a </a:t>
            </a:r>
            <a:r>
              <a:rPr lang="en-US" sz="3600" dirty="0" err="1" smtClean="0">
                <a:solidFill>
                  <a:schemeClr val="tx2">
                    <a:lumMod val="50000"/>
                  </a:schemeClr>
                </a:solidFill>
                <a:latin typeface="Times New Roman" pitchFamily="18" charset="0"/>
                <a:cs typeface="Times New Roman" pitchFamily="18" charset="0"/>
              </a:rPr>
              <a:t>tablemount</a:t>
            </a:r>
            <a:r>
              <a:rPr lang="en-US" sz="3600" dirty="0" smtClean="0">
                <a:solidFill>
                  <a:schemeClr val="tx2">
                    <a:lumMod val="50000"/>
                  </a:schemeClr>
                </a:solidFill>
                <a:latin typeface="Times New Roman" pitchFamily="18" charset="0"/>
                <a:cs typeface="Times New Roman" pitchFamily="18" charset="0"/>
              </a:rPr>
              <a:t>, is a flat-topped seamount. Their flatness is due to erosion by waves, winds, and atmospheric processes.</a:t>
            </a:r>
          </a:p>
          <a:p>
            <a:pPr algn="just">
              <a:buNone/>
            </a:pPr>
            <a:endParaRPr lang="en-GB" sz="3600" dirty="0">
              <a:solidFill>
                <a:schemeClr val="tx2">
                  <a:lumMod val="50000"/>
                </a:schemeClr>
              </a:solidFill>
              <a:latin typeface="Times New Roman" pitchFamily="18" charset="0"/>
              <a:cs typeface="Times New Roman" pitchFamily="18" charset="0"/>
            </a:endParaRPr>
          </a:p>
        </p:txBody>
      </p:sp>
      <p:pic>
        <p:nvPicPr>
          <p:cNvPr id="4" name="Picture 5" descr="File:Guyot.jpg">
            <a:hlinkClick r:id="rId2"/>
          </p:cNvPr>
          <p:cNvPicPr>
            <a:picLocks noChangeAspect="1" noChangeArrowheads="1"/>
          </p:cNvPicPr>
          <p:nvPr/>
        </p:nvPicPr>
        <p:blipFill>
          <a:blip r:embed="rId3" cstate="print"/>
          <a:srcRect l="1712" t="12140" r="2397" b="7639"/>
          <a:stretch>
            <a:fillRect/>
          </a:stretch>
        </p:blipFill>
        <p:spPr bwMode="auto">
          <a:xfrm>
            <a:off x="4571968" y="5143488"/>
            <a:ext cx="4572032" cy="17145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p:txBody>
      </p:sp>
      <p:pic>
        <p:nvPicPr>
          <p:cNvPr id="4" name="Picture 9" descr="18_21"/>
          <p:cNvPicPr>
            <a:picLocks noChangeAspect="1" noChangeArrowheads="1"/>
          </p:cNvPicPr>
          <p:nvPr>
            <p:custDataLst>
              <p:tags r:id="rId1"/>
            </p:custDataLst>
          </p:nvPr>
        </p:nvPicPr>
        <p:blipFill>
          <a:blip r:embed="rId3" cstate="print">
            <a:clrChange>
              <a:clrFrom>
                <a:srgbClr val="FFFFFF"/>
              </a:clrFrom>
              <a:clrTo>
                <a:srgbClr val="FFFFFF">
                  <a:alpha val="0"/>
                </a:srgbClr>
              </a:clrTo>
            </a:clrChange>
            <a:lum bright="-20000" contrast="20000"/>
          </a:blip>
          <a:srcRect t="2350"/>
          <a:stretch>
            <a:fillRect/>
          </a:stretch>
        </p:blipFill>
        <p:spPr bwMode="auto">
          <a:xfrm>
            <a:off x="1071538" y="785794"/>
            <a:ext cx="6929486" cy="607220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buNone/>
            </a:pPr>
            <a:endParaRPr lang="en-US" sz="1600" dirty="0" smtClean="0">
              <a:latin typeface="Times New Roman" pitchFamily="18" charset="0"/>
              <a:cs typeface="Times New Roman" pitchFamily="18" charset="0"/>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CA" sz="3600" b="1" dirty="0" smtClean="0">
                <a:solidFill>
                  <a:schemeClr val="tx2">
                    <a:lumMod val="50000"/>
                  </a:schemeClr>
                </a:solidFill>
                <a:latin typeface="Times New Roman" pitchFamily="18" charset="0"/>
                <a:cs typeface="Times New Roman" pitchFamily="18" charset="0"/>
              </a:rPr>
              <a:t>Sea Mount: </a:t>
            </a:r>
            <a:r>
              <a:rPr lang="en-US" sz="3600" dirty="0" smtClean="0">
                <a:solidFill>
                  <a:schemeClr val="tx2">
                    <a:lumMod val="50000"/>
                  </a:schemeClr>
                </a:solidFill>
                <a:latin typeface="Times New Roman" pitchFamily="18" charset="0"/>
                <a:cs typeface="Times New Roman" pitchFamily="18" charset="0"/>
              </a:rPr>
              <a:t>a seamount is a mountain rising from the ocean seafloor that does not reach to the water's surface (sea level), and thus is not an island. These are typically formed from extinct volcanoes, that rise abruptly.</a:t>
            </a:r>
          </a:p>
          <a:p>
            <a:pPr algn="just">
              <a:buNone/>
            </a:pPr>
            <a:endParaRPr lang="en-GB" sz="3600" dirty="0">
              <a:solidFill>
                <a:schemeClr val="tx2">
                  <a:lumMod val="50000"/>
                </a:schemeClr>
              </a:solidFill>
              <a:latin typeface="Times New Roman" pitchFamily="18" charset="0"/>
              <a:cs typeface="Times New Roman" pitchFamily="18" charset="0"/>
            </a:endParaRPr>
          </a:p>
        </p:txBody>
      </p:sp>
      <p:pic>
        <p:nvPicPr>
          <p:cNvPr id="5" name="Picture 5" descr="bear_seamount_400"/>
          <p:cNvPicPr>
            <a:picLocks noChangeAspect="1" noChangeArrowheads="1"/>
          </p:cNvPicPr>
          <p:nvPr/>
        </p:nvPicPr>
        <p:blipFill>
          <a:blip r:embed="rId2" cstate="print">
            <a:lum bright="-20000" contrast="30000"/>
          </a:blip>
          <a:srcRect/>
          <a:stretch>
            <a:fillRect/>
          </a:stretch>
        </p:blipFill>
        <p:spPr bwMode="auto">
          <a:xfrm>
            <a:off x="5686425" y="4186238"/>
            <a:ext cx="3457575" cy="267176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US" sz="3600" b="1" dirty="0" smtClean="0">
                <a:solidFill>
                  <a:schemeClr val="tx2">
                    <a:lumMod val="50000"/>
                  </a:schemeClr>
                </a:solidFill>
                <a:latin typeface="Times New Roman" pitchFamily="18" charset="0"/>
                <a:cs typeface="Times New Roman" pitchFamily="18" charset="0"/>
              </a:rPr>
              <a:t> </a:t>
            </a: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Abyssal</a:t>
            </a:r>
            <a:r>
              <a:rPr lang="en-US" sz="3600" b="1" dirty="0" smtClean="0">
                <a:solidFill>
                  <a:schemeClr val="tx2">
                    <a:lumMod val="50000"/>
                  </a:schemeClr>
                </a:solidFill>
                <a:latin typeface="Times New Roman" pitchFamily="18" charset="0"/>
                <a:cs typeface="Times New Roman" pitchFamily="18" charset="0"/>
              </a:rPr>
              <a:t> hills: </a:t>
            </a:r>
            <a:r>
              <a:rPr lang="en-CA" sz="3600" dirty="0" smtClean="0">
                <a:solidFill>
                  <a:schemeClr val="tx2">
                    <a:lumMod val="50000"/>
                  </a:schemeClr>
                </a:solidFill>
                <a:latin typeface="Times New Roman" pitchFamily="18" charset="0"/>
                <a:cs typeface="Times New Roman" pitchFamily="18" charset="0"/>
              </a:rPr>
              <a:t>Hills along the ocean floor. Ranging in height and diameter, these hills are much larger than the hills we see on land. 100-2000 meters high and several KM across. </a:t>
            </a:r>
          </a:p>
          <a:p>
            <a:pPr algn="just">
              <a:buFont typeface="Symbol"/>
              <a:buChar char="*"/>
            </a:pPr>
            <a:endParaRPr lang="en-CA" sz="3600" dirty="0" smtClean="0">
              <a:solidFill>
                <a:schemeClr val="tx2">
                  <a:lumMod val="50000"/>
                </a:schemeClr>
              </a:solidFill>
              <a:latin typeface="Times New Roman" pitchFamily="18" charset="0"/>
              <a:cs typeface="Times New Roman" pitchFamily="18" charset="0"/>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CA" sz="3600" b="1" dirty="0" smtClean="0">
                <a:solidFill>
                  <a:schemeClr val="tx2">
                    <a:lumMod val="50000"/>
                  </a:schemeClr>
                </a:solidFill>
                <a:latin typeface="Times New Roman" pitchFamily="18" charset="0"/>
                <a:cs typeface="Times New Roman" pitchFamily="18" charset="0"/>
              </a:rPr>
              <a:t>Abyssal plains: </a:t>
            </a:r>
            <a:r>
              <a:rPr lang="en-US" sz="3600" dirty="0" smtClean="0">
                <a:solidFill>
                  <a:schemeClr val="tx2">
                    <a:lumMod val="50000"/>
                  </a:schemeClr>
                </a:solidFill>
                <a:latin typeface="Times New Roman" pitchFamily="18" charset="0"/>
                <a:cs typeface="Times New Roman" pitchFamily="18" charset="0"/>
              </a:rPr>
              <a:t>are flat or very gently sloping areas of the deep ocean basin floor. They generally lie between the foot of a continental rise and a mid-oceanic ridge. </a:t>
            </a:r>
          </a:p>
          <a:p>
            <a:pPr algn="just">
              <a:buNone/>
            </a:pPr>
            <a:endParaRPr lang="en-US" sz="3600" dirty="0" smtClean="0">
              <a:solidFill>
                <a:schemeClr val="tx2">
                  <a:lumMod val="50000"/>
                </a:schemeClr>
              </a:solidFill>
              <a:latin typeface="Times New Roman" pitchFamily="18" charset="0"/>
              <a:cs typeface="Times New Roman" pitchFamily="18" charset="0"/>
            </a:endParaRPr>
          </a:p>
          <a:p>
            <a:pPr>
              <a:buNone/>
            </a:pPr>
            <a:endParaRPr lang="en-GB"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US" dirty="0" smtClean="0">
              <a:latin typeface="Times New Roman" pitchFamily="18" charset="0"/>
              <a:cs typeface="Times New Roman" pitchFamily="18" charset="0"/>
            </a:endParaRPr>
          </a:p>
          <a:p>
            <a:pPr algn="just">
              <a:buNone/>
            </a:pPr>
            <a:r>
              <a:rPr lang="en-US" sz="3600" b="1" dirty="0" smtClean="0">
                <a:solidFill>
                  <a:schemeClr val="tx2">
                    <a:lumMod val="50000"/>
                  </a:schemeClr>
                </a:solidFill>
                <a:latin typeface="Times New Roman" pitchFamily="18" charset="0"/>
                <a:cs typeface="Times New Roman" pitchFamily="18" charset="0"/>
                <a:sym typeface="Symbol"/>
              </a:rPr>
              <a:t></a:t>
            </a:r>
            <a:r>
              <a:rPr lang="en-CA" sz="3600" b="1" dirty="0" smtClean="0">
                <a:solidFill>
                  <a:schemeClr val="tx2">
                    <a:lumMod val="50000"/>
                  </a:schemeClr>
                </a:solidFill>
                <a:latin typeface="Times New Roman" pitchFamily="18" charset="0"/>
                <a:cs typeface="Times New Roman" pitchFamily="18" charset="0"/>
              </a:rPr>
              <a:t>Mid-Ocean ridge</a:t>
            </a:r>
            <a:r>
              <a:rPr lang="en-CA" sz="3600" dirty="0" smtClean="0">
                <a:solidFill>
                  <a:schemeClr val="tx2">
                    <a:lumMod val="50000"/>
                  </a:schemeClr>
                </a:solidFill>
                <a:latin typeface="Times New Roman" pitchFamily="18" charset="0"/>
                <a:cs typeface="Times New Roman" pitchFamily="18" charset="0"/>
              </a:rPr>
              <a:t>: a</a:t>
            </a:r>
            <a:r>
              <a:rPr lang="en-US" sz="3600" dirty="0" smtClean="0">
                <a:solidFill>
                  <a:schemeClr val="tx2">
                    <a:lumMod val="50000"/>
                  </a:schemeClr>
                </a:solidFill>
                <a:latin typeface="Times New Roman" pitchFamily="18" charset="0"/>
                <a:cs typeface="Times New Roman" pitchFamily="18" charset="0"/>
              </a:rPr>
              <a:t> mid-ocean ridge is an underwater mountain range, typically having a valley known as a rift running along its spine, formed by plate tectonics. It is usually an oceanic spreading center, which is responsible for seafloor spreading. </a:t>
            </a:r>
          </a:p>
          <a:p>
            <a:pPr algn="just">
              <a:buNone/>
            </a:pPr>
            <a:endParaRPr lang="en-GB" sz="3600" dirty="0">
              <a:solidFill>
                <a:schemeClr val="tx2">
                  <a:lumMod val="50000"/>
                </a:schemeClr>
              </a:solidFill>
              <a:latin typeface="Times New Roman" pitchFamily="18" charset="0"/>
              <a:cs typeface="Times New Roman" pitchFamily="18" charset="0"/>
            </a:endParaRPr>
          </a:p>
        </p:txBody>
      </p:sp>
      <p:pic>
        <p:nvPicPr>
          <p:cNvPr id="4" name="Picture 5" descr="File:Ridge render.jpg">
            <a:hlinkClick r:id="rId2"/>
          </p:cNvPr>
          <p:cNvPicPr>
            <a:picLocks noChangeAspect="1" noChangeArrowheads="1"/>
          </p:cNvPicPr>
          <p:nvPr/>
        </p:nvPicPr>
        <p:blipFill>
          <a:blip r:embed="rId3" cstate="print">
            <a:clrChange>
              <a:clrFrom>
                <a:srgbClr val="FFFFFF"/>
              </a:clrFrom>
              <a:clrTo>
                <a:srgbClr val="FFFFFF">
                  <a:alpha val="0"/>
                </a:srgbClr>
              </a:clrTo>
            </a:clrChange>
            <a:lum contrast="20000"/>
          </a:blip>
          <a:srcRect/>
          <a:stretch>
            <a:fillRect/>
          </a:stretch>
        </p:blipFill>
        <p:spPr bwMode="auto">
          <a:xfrm>
            <a:off x="214282" y="3816351"/>
            <a:ext cx="4071966" cy="3041649"/>
          </a:xfrm>
          <a:prstGeom prst="rect">
            <a:avLst/>
          </a:prstGeom>
          <a:noFill/>
        </p:spPr>
      </p:pic>
      <p:pic>
        <p:nvPicPr>
          <p:cNvPr id="5" name="Picture 8" descr="FG04_16b"/>
          <p:cNvPicPr>
            <a:picLocks noChangeAspect="1" noChangeArrowheads="1"/>
          </p:cNvPicPr>
          <p:nvPr/>
        </p:nvPicPr>
        <p:blipFill>
          <a:blip r:embed="rId4" cstate="print">
            <a:lum contrast="20000"/>
          </a:blip>
          <a:srcRect l="1785" t="5486" r="4464" b="5786"/>
          <a:stretch>
            <a:fillRect/>
          </a:stretch>
        </p:blipFill>
        <p:spPr bwMode="auto">
          <a:xfrm>
            <a:off x="4786314" y="4357694"/>
            <a:ext cx="3717882" cy="2286016"/>
          </a:xfrm>
          <a:prstGeom prst="rect">
            <a:avLst/>
          </a:prstGeom>
          <a:noFill/>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ICTUREPATH" val="..\ART\18_21.JPG"/>
</p:tagLst>
</file>

<file path=ppt/tags/tag2.xml><?xml version="1.0" encoding="utf-8"?>
<p:tagLst xmlns:a="http://schemas.openxmlformats.org/drawingml/2006/main" xmlns:r="http://schemas.openxmlformats.org/officeDocument/2006/relationships" xmlns:p="http://schemas.openxmlformats.org/presentationml/2006/main">
  <p:tag name="PICTUREPATH" val="..\ART\18_15.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1219</TotalTime>
  <Words>530</Words>
  <Application>Microsoft Office PowerPoint</Application>
  <PresentationFormat>On-screen Show (4:3)</PresentationFormat>
  <Paragraphs>46</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Solstice</vt:lpstr>
      <vt:lpstr>Marine Physics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Marine Physics</dc:title>
  <dc:creator>In The Name Of God</dc:creator>
  <cp:lastModifiedBy>hp</cp:lastModifiedBy>
  <cp:revision>90</cp:revision>
  <dcterms:created xsi:type="dcterms:W3CDTF">2014-08-22T17:17:13Z</dcterms:created>
  <dcterms:modified xsi:type="dcterms:W3CDTF">2018-11-05T06:16:47Z</dcterms:modified>
</cp:coreProperties>
</file>